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6" d="100"/>
          <a:sy n="116" d="100"/>
        </p:scale>
        <p:origin x="-378" y="-11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81D1AC-66B4-4142-BF6E-E619E7832927}" type="datetime1">
              <a:rPr lang="pl-PL" smtClean="0"/>
              <a:pPr rtl="0"/>
              <a:t>2021-08-29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52CA0E-9B6E-4659-AAED-B4CB80098E26}" type="datetime1">
              <a:rPr lang="pl-PL" smtClean="0"/>
              <a:pPr rtl="0"/>
              <a:t>2021-08-29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pPr rtl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4AD02D-FDFF-4DE0-AEED-C6AC83351967}" type="datetime1">
              <a:rPr lang="pl-PL" smtClean="0"/>
              <a:pPr rtl="0"/>
              <a:t>2021-08-29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5686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6FBFDE-A9EC-440D-A34E-8A3B6FCFC8BE}" type="datetime1">
              <a:rPr lang="pl-PL" smtClean="0"/>
              <a:pPr rtl="0"/>
              <a:t>2021-08-29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422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CA1833-87B1-401C-9E97-0ECEC25BC921}" type="datetime1">
              <a:rPr lang="pl-PL" smtClean="0"/>
              <a:pPr rtl="0"/>
              <a:t>2021-08-29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501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8A881E-E802-402B-AB14-3F308169329F}" type="datetime1">
              <a:rPr lang="pl-PL" smtClean="0"/>
              <a:pPr rtl="0"/>
              <a:t>2021-08-29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9945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4B620D-F535-4892-B7C6-4A46DB542E05}" type="datetime1">
              <a:rPr lang="pl-PL" smtClean="0"/>
              <a:pPr rtl="0"/>
              <a:t>2021-08-29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0699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E7D48D-3D01-47A3-819D-CD20F83C98D8}" type="datetime1">
              <a:rPr lang="pl-PL" smtClean="0"/>
              <a:pPr rtl="0"/>
              <a:t>2021-08-29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7697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4FC098-C51E-4210-A4F2-260AAD40FA17}" type="datetime1">
              <a:rPr lang="pl-PL" smtClean="0"/>
              <a:pPr rtl="0"/>
              <a:t>2021-08-29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0123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3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26DD8C-B1F2-44AB-803C-3ECC855ACF0B}" type="datetime1">
              <a:rPr lang="pl-PL" smtClean="0"/>
              <a:pPr rtl="0"/>
              <a:t>2021-08-29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5570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2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DAC313-CCC1-4762-9451-3FB895B0BA1F}" type="datetime1">
              <a:rPr lang="pl-PL" smtClean="0"/>
              <a:pPr rtl="0"/>
              <a:t>2021-08-29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5201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Zawartość — symbol zastępczy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8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61746A-8ADD-4C7E-A290-689322F0FDE7}" type="datetime1">
              <a:rPr lang="pl-PL" smtClean="0"/>
              <a:pPr rtl="0"/>
              <a:t>2021-08-29</a:t>
            </a:fld>
            <a:endParaRPr lang="pl-PL" dirty="0"/>
          </a:p>
        </p:txBody>
      </p:sp>
      <p:sp>
        <p:nvSpPr>
          <p:cNvPr id="10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1828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Tekst — symbol zastępczy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" name="Obraz — symbol zastępczy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9" name="Obraz 4" descr="Pusty symbol zastępczy pozwalający dodać obraz. Kliknij symbol zastępczy i wybierz obraz, który chcesz doda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469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  <a:p>
            <a:pPr lvl="5" rtl="0"/>
            <a:r>
              <a:rPr lang="pl-PL" dirty="0"/>
              <a:t>Szósty poziom</a:t>
            </a:r>
          </a:p>
          <a:p>
            <a:pPr lvl="6" rtl="0"/>
            <a:r>
              <a:rPr lang="pl-PL" dirty="0"/>
              <a:t>Siódmy poziom</a:t>
            </a:r>
          </a:p>
          <a:p>
            <a:pPr lvl="7" rtl="0"/>
            <a:r>
              <a:rPr lang="pl-PL" dirty="0"/>
              <a:t>Ósmy poziom</a:t>
            </a:r>
          </a:p>
          <a:p>
            <a:pPr lvl="8" rtl="0"/>
            <a:r>
              <a:rPr lang="pl-PL" dirty="0"/>
              <a:t>Dziewiąty poziom</a:t>
            </a:r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741C5F7-D0ED-4536-849E-3FC5144BF7CC}" type="datetime1">
              <a:rPr lang="pl-PL" smtClean="0"/>
              <a:pPr rtl="0"/>
              <a:t>2021-08-29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pl-PL" smtClean="0"/>
              <a:pPr rtl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gotuj.to/ugotuj/69892523/kluski+francuskie/p/" TargetMode="External"/><Relationship Id="rId3" Type="http://schemas.openxmlformats.org/officeDocument/2006/relationships/hyperlink" Target="https://prezi.com/zvjdh2-wjggc/ciasta-zarabiane-w-naczyniu/" TargetMode="External"/><Relationship Id="rId7" Type="http://schemas.openxmlformats.org/officeDocument/2006/relationships/hyperlink" Target="https://www.winiary.pl/przepis.aspx/112472/nalesniki-z-dzemem" TargetMode="External"/><Relationship Id="rId2" Type="http://schemas.openxmlformats.org/officeDocument/2006/relationships/hyperlink" Target="http://scholaris.pl/zasob/492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niastarmach.pl/ciasto-kluski-lane/" TargetMode="External"/><Relationship Id="rId11" Type="http://schemas.openxmlformats.org/officeDocument/2006/relationships/hyperlink" Target="https://sciaga.pl/tekst/70893-71-charakterystyka_ciast_francuskich_i_polfrancuskich" TargetMode="External"/><Relationship Id="rId5" Type="http://schemas.openxmlformats.org/officeDocument/2006/relationships/hyperlink" Target="http://cloud1z.edupage.org/cloud?z:dKs7w0Z3luK5d7CjYk6wcsyzqPO1ywY3KOr8AHZ0nJPXwMcQ9rYf0DQsHdCdNCsB" TargetMode="External"/><Relationship Id="rId10" Type="http://schemas.openxmlformats.org/officeDocument/2006/relationships/hyperlink" Target="https://www.domowenietuczy.pl/2016/01/jak-skadac-nalesniki_18.html" TargetMode="External"/><Relationship Id="rId4" Type="http://schemas.openxmlformats.org/officeDocument/2006/relationships/hyperlink" Target="https://www.youtube.com/watch?v=NuZNTDufEr8" TargetMode="External"/><Relationship Id="rId9" Type="http://schemas.openxmlformats.org/officeDocument/2006/relationships/hyperlink" Target="https://gotujmy.pl/technika-zarabiania-ciast-w-naczyniu,artykuly-nabial-i-dania-maczne-artykul,11793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1021" y="2384884"/>
            <a:ext cx="5825366" cy="2088232"/>
          </a:xfrm>
        </p:spPr>
        <p:txBody>
          <a:bodyPr rtlCol="0"/>
          <a:lstStyle/>
          <a:p>
            <a:pPr rtl="0"/>
            <a:r>
              <a:rPr lang="pl-PL" dirty="0"/>
              <a:t>Ciasta zarabiane </a:t>
            </a:r>
            <a:br>
              <a:rPr lang="pl-PL" dirty="0"/>
            </a:br>
            <a:r>
              <a:rPr lang="pl-PL" dirty="0"/>
              <a:t>w naczyniu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670476" y="4005064"/>
            <a:ext cx="5040560" cy="2014736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Podtytuł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0E8E808-2E00-45F3-916F-74305E932E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4927" y="2492896"/>
            <a:ext cx="5825366" cy="4104456"/>
          </a:xfrm>
          <a:prstGeom prst="rect">
            <a:avLst/>
          </a:prstGeom>
        </p:spPr>
      </p:pic>
      <p:pic>
        <p:nvPicPr>
          <p:cNvPr id="7" name="Picture 2" descr="EOG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796" y="188640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656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C2F075-55C0-4CF1-90A6-386C9DE0E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07368"/>
          </a:xfrm>
        </p:spPr>
        <p:txBody>
          <a:bodyPr/>
          <a:lstStyle/>
          <a:p>
            <a:pPr algn="ctr"/>
            <a:r>
              <a:rPr lang="pl-PL" dirty="0"/>
              <a:t>Źródła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FBC1EB-1922-41AE-A444-1E73D8DF6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556792"/>
            <a:ext cx="9601200" cy="4463008"/>
          </a:xfrm>
        </p:spPr>
        <p:txBody>
          <a:bodyPr>
            <a:normAutofit fontScale="70000" lnSpcReduction="20000"/>
          </a:bodyPr>
          <a:lstStyle/>
          <a:p>
            <a:r>
              <a:rPr lang="pl-PL" sz="2400" dirty="0">
                <a:hlinkClick r:id="rId2"/>
              </a:rPr>
              <a:t>http://scholaris.pl/zasob/49256</a:t>
            </a:r>
            <a:endParaRPr lang="pl-PL" sz="2400" dirty="0"/>
          </a:p>
          <a:p>
            <a:r>
              <a:rPr lang="pl-PL" sz="2400" dirty="0">
                <a:hlinkClick r:id="rId3"/>
              </a:rPr>
              <a:t>https://prezi.com/zvjdh2-wjggc/ciasta-zarabiane-w-naczyniu/</a:t>
            </a:r>
            <a:endParaRPr lang="pl-PL" sz="2400" dirty="0"/>
          </a:p>
          <a:p>
            <a:r>
              <a:rPr lang="pl-PL" sz="2400" dirty="0">
                <a:hlinkClick r:id="rId4"/>
              </a:rPr>
              <a:t>https://www.youtube.com/watch?v=NuZNTDufEr8</a:t>
            </a:r>
            <a:endParaRPr lang="pl-PL" sz="2400" dirty="0"/>
          </a:p>
          <a:p>
            <a:r>
              <a:rPr lang="pl-PL" sz="2400" dirty="0">
                <a:hlinkClick r:id="rId5"/>
              </a:rPr>
              <a:t>http://cloud1z.edupage.org/cloud?z%3AdKs7w0Z3luK5d7CjYk6wcsyzqPO1ywY3KOr8AHZ0nJPXwMcQ9rYf0DQsHdCdNCsB</a:t>
            </a:r>
            <a:endParaRPr lang="pl-PL" sz="2400" dirty="0"/>
          </a:p>
          <a:p>
            <a:r>
              <a:rPr lang="pl-PL" sz="2400" dirty="0">
                <a:hlinkClick r:id="rId6"/>
              </a:rPr>
              <a:t>https://aniastarmach.pl/ciasto-kluski-lane/</a:t>
            </a:r>
            <a:endParaRPr lang="pl-PL" sz="2400" dirty="0"/>
          </a:p>
          <a:p>
            <a:r>
              <a:rPr lang="pl-PL" sz="2400" dirty="0">
                <a:hlinkClick r:id="rId7"/>
              </a:rPr>
              <a:t>https://www.winiary.pl/przepis.aspx/112472/nalesniki-z-dzemem</a:t>
            </a:r>
            <a:endParaRPr lang="pl-PL" sz="2400" dirty="0"/>
          </a:p>
          <a:p>
            <a:r>
              <a:rPr lang="pl-PL" sz="2400" dirty="0">
                <a:hlinkClick r:id="rId8"/>
              </a:rPr>
              <a:t>http://ugotuj.to/ugotuj/69892523/kluski+francuskie/p</a:t>
            </a:r>
            <a:r>
              <a:rPr lang="pl-PL" sz="2400" dirty="0" smtClean="0">
                <a:hlinkClick r:id="rId8"/>
              </a:rPr>
              <a:t>/</a:t>
            </a:r>
            <a:endParaRPr lang="pl-PL" sz="2400" dirty="0" smtClean="0"/>
          </a:p>
          <a:p>
            <a:r>
              <a:rPr lang="pl-PL" sz="2400" dirty="0" smtClean="0">
                <a:hlinkClick r:id="rId9"/>
              </a:rPr>
              <a:t>https://</a:t>
            </a:r>
            <a:r>
              <a:rPr lang="pl-PL" sz="2400" dirty="0" smtClean="0">
                <a:hlinkClick r:id="rId9"/>
              </a:rPr>
              <a:t>gotujmy.pl/technika-zarabiania-ciast-w-naczyniu,artykuly-nabial-i-dania-maczne-artykul,11793.html</a:t>
            </a:r>
            <a:endParaRPr lang="pl-PL" sz="2400" dirty="0" smtClean="0"/>
          </a:p>
          <a:p>
            <a:r>
              <a:rPr lang="pl-PL" sz="2400" dirty="0" smtClean="0">
                <a:hlinkClick r:id="rId10"/>
              </a:rPr>
              <a:t>https://</a:t>
            </a:r>
            <a:r>
              <a:rPr lang="pl-PL" sz="2400" dirty="0" smtClean="0">
                <a:hlinkClick r:id="rId10"/>
              </a:rPr>
              <a:t>www.domowenietuczy.pl/2016/01/jak-skadac-nalesniki_18.html</a:t>
            </a:r>
            <a:endParaRPr lang="pl-PL" sz="2400" dirty="0" smtClean="0"/>
          </a:p>
          <a:p>
            <a:r>
              <a:rPr lang="pl-PL" sz="2400" dirty="0" smtClean="0">
                <a:hlinkClick r:id="rId11"/>
              </a:rPr>
              <a:t>https://</a:t>
            </a:r>
            <a:r>
              <a:rPr lang="pl-PL" sz="2400" dirty="0" smtClean="0">
                <a:hlinkClick r:id="rId11"/>
              </a:rPr>
              <a:t>sciaga.pl/tekst/70893-71-charakterystyka_ciast_francuskich_i_polfrancuskich</a:t>
            </a:r>
            <a:endParaRPr lang="pl-PL" sz="2400" dirty="0" smtClean="0"/>
          </a:p>
          <a:p>
            <a:endParaRPr lang="pl-PL" sz="2400" dirty="0" smtClean="0"/>
          </a:p>
          <a:p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306183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EBC94B0-438A-46C1-951A-106F4E52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63352"/>
          </a:xfrm>
        </p:spPr>
        <p:txBody>
          <a:bodyPr/>
          <a:lstStyle/>
          <a:p>
            <a:r>
              <a:rPr lang="pl-PL" dirty="0"/>
              <a:t>Ewaluacja części I teoretycznej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DFA60DC5-FDA8-41BA-A140-85114C3DF9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4128598"/>
              </p:ext>
            </p:extLst>
          </p:nvPr>
        </p:nvGraphicFramePr>
        <p:xfrm>
          <a:off x="1522413" y="1340768"/>
          <a:ext cx="9601200" cy="51845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xmlns="" val="2340068917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349675562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409661638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1119188802"/>
                    </a:ext>
                  </a:extLst>
                </a:gridCol>
              </a:tblGrid>
              <a:tr h="388976">
                <a:tc>
                  <a:txBody>
                    <a:bodyPr/>
                    <a:lstStyle/>
                    <a:p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2045620"/>
                  </a:ext>
                </a:extLst>
              </a:tr>
              <a:tr h="2973272">
                <a:tc>
                  <a:txBody>
                    <a:bodyPr/>
                    <a:lstStyle/>
                    <a:p>
                      <a:r>
                        <a:rPr lang="pl-PL" dirty="0"/>
                        <a:t>Zawartość merytoryczna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Temat potraktowany bardzo ogólnikowo,</a:t>
                      </a:r>
                    </a:p>
                    <a:p>
                      <a:r>
                        <a:rPr lang="pl-PL" dirty="0"/>
                        <a:t>Nie wszystkie zagadnienia zostały poruszone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zgodnie z tematem, zostały wykorzystane linki w opracowaniu tematu, pojawiają się drobne błędy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została napisana bardzo dobrze, uczniowie odnieśli się do proponowanych źródeł i dodali swoje. </a:t>
                      </a:r>
                    </a:p>
                    <a:p>
                      <a:r>
                        <a:rPr lang="pl-PL" dirty="0"/>
                        <a:t>Wszystkie zagadnienie zostały bardzo dobrze opracowane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4107858"/>
                  </a:ext>
                </a:extLst>
              </a:tr>
              <a:tr h="1822327">
                <a:tc>
                  <a:txBody>
                    <a:bodyPr/>
                    <a:lstStyle/>
                    <a:p>
                      <a:r>
                        <a:rPr lang="pl-PL" dirty="0"/>
                        <a:t>Estetyka wykonanego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Projekt graficznie bardzo słaby, czcionka mało czytelna, brak zdjęć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wyraźnie, czytelnie, mało zdjęć, mało grafiki </a:t>
                      </a:r>
                      <a:r>
                        <a:rPr lang="pl-PL" dirty="0" err="1"/>
                        <a:t>SmartArt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bardzo dobrze, czytelna zrozumiała, dużo zdjęć, ładne zastawanie grafiki Smart 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7392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993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DF8B7B8-6CA4-4B63-878B-F48B39BA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63352"/>
          </a:xfrm>
        </p:spPr>
        <p:txBody>
          <a:bodyPr/>
          <a:lstStyle/>
          <a:p>
            <a:r>
              <a:rPr lang="pl-PL" dirty="0"/>
              <a:t>Ewaluacja części II praktycznej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EF7F7D7D-C458-4EC0-8A16-5028ED3E6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6799117"/>
              </p:ext>
            </p:extLst>
          </p:nvPr>
        </p:nvGraphicFramePr>
        <p:xfrm>
          <a:off x="1522413" y="1268760"/>
          <a:ext cx="9601200" cy="52565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xmlns="" val="330152324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3750309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553259637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1244143794"/>
                    </a:ext>
                  </a:extLst>
                </a:gridCol>
              </a:tblGrid>
              <a:tr h="394378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5360168"/>
                  </a:ext>
                </a:extLst>
              </a:tr>
              <a:tr h="3598032">
                <a:tc>
                  <a:txBody>
                    <a:bodyPr/>
                    <a:lstStyle/>
                    <a:p>
                      <a:r>
                        <a:rPr lang="pl-PL" dirty="0"/>
                        <a:t>Wykonanie  ćwiczenia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przygotowane </a:t>
                      </a:r>
                      <a:r>
                        <a:rPr lang="pl-PL"/>
                        <a:t>2 potrawy, </a:t>
                      </a:r>
                      <a:r>
                        <a:rPr lang="pl-PL" dirty="0"/>
                        <a:t>po 2 porcje, sprzęt potrzebny do realizacji ćwiczenie nie został przygotowany. w wykonaniu ćwiczenia pomagał nauczyciel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Przygotowane zostały 2 potrawy po 3 porcje, stanowisko pracy zostało przygotowane zgodnie z założeniami. Ćwiczenie było wykonane poprawnie, z niewielką pomocą nauczyciela,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wykonane 2 potrawy po 3 porcje. Stanowisko pracy, tempo pracy, organizacja była bardzo dobra. Wszystkie zasady HACCP były przestrzegane.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1258355"/>
                  </a:ext>
                </a:extLst>
              </a:tr>
              <a:tr h="1264173">
                <a:tc>
                  <a:txBody>
                    <a:bodyPr/>
                    <a:lstStyle/>
                    <a:p>
                      <a:r>
                        <a:rPr lang="pl-PL" dirty="0"/>
                        <a:t>Ocena organoleptyczna,</a:t>
                      </a:r>
                    </a:p>
                    <a:p>
                      <a:r>
                        <a:rPr lang="pl-PL" dirty="0"/>
                        <a:t>prezentacja </a:t>
                      </a:r>
                    </a:p>
                    <a:p>
                      <a:r>
                        <a:rPr lang="pl-PL" dirty="0"/>
                        <a:t>ćwiczenia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Potrawa wyszła smaczna, słaba prezentacja potrawy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Potrawa smaczna prezentacja i omówienie potrawy zadawalające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Potrawa wyszła bardzo smaczna z ładną prezentacją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6540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31CE200-7A25-465E-B896-506676731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Ewaluacja - ocena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xmlns="" id="{0471B96F-4949-4652-871A-199A398A8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3263080"/>
              </p:ext>
            </p:extLst>
          </p:nvPr>
        </p:nvGraphicFramePr>
        <p:xfrm>
          <a:off x="2782043" y="1828800"/>
          <a:ext cx="7200802" cy="39044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00401">
                  <a:extLst>
                    <a:ext uri="{9D8B030D-6E8A-4147-A177-3AD203B41FA5}">
                      <a16:colId xmlns:a16="http://schemas.microsoft.com/office/drawing/2014/main" xmlns="" val="250360531"/>
                    </a:ext>
                  </a:extLst>
                </a:gridCol>
                <a:gridCol w="3600401">
                  <a:extLst>
                    <a:ext uri="{9D8B030D-6E8A-4147-A177-3AD203B41FA5}">
                      <a16:colId xmlns:a16="http://schemas.microsoft.com/office/drawing/2014/main" xmlns="" val="1363841000"/>
                    </a:ext>
                  </a:extLst>
                </a:gridCol>
              </a:tblGrid>
              <a:tr h="557779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Ilość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Ocena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9337068"/>
                  </a:ext>
                </a:extLst>
              </a:tr>
              <a:tr h="557779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1834757"/>
                  </a:ext>
                </a:extLst>
              </a:tr>
              <a:tr h="557779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4015088"/>
                  </a:ext>
                </a:extLst>
              </a:tr>
              <a:tr h="557779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9434361"/>
                  </a:ext>
                </a:extLst>
              </a:tr>
              <a:tr h="557779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8694207"/>
                  </a:ext>
                </a:extLst>
              </a:tr>
              <a:tr h="557779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Bardzo 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2539630"/>
                  </a:ext>
                </a:extLst>
              </a:tr>
              <a:tr h="557779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Celujący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5830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76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56B63E-0BC0-48BA-84E1-4392D9DC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20148"/>
            <a:ext cx="9601200" cy="820620"/>
          </a:xfrm>
        </p:spPr>
        <p:txBody>
          <a:bodyPr/>
          <a:lstStyle/>
          <a:p>
            <a:r>
              <a:rPr lang="pl-PL" dirty="0"/>
              <a:t>Konkluzja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8419926-511F-4301-AC7E-15E33178E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76400"/>
            <a:ext cx="9601200" cy="4343400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pl-PL" sz="2400" dirty="0"/>
              <a:t>Ciasta zarabiane w naczyniu stanowią ważny dodatek w kuchni polskiej. Stanowią ważny fundament kultury i dziedzictwa narodowego. Wykorzystywane są zarówno jako dodatek do potraw, oraz stanowią samodzielne danie lub deser.</a:t>
            </a:r>
          </a:p>
          <a:p>
            <a:pPr marL="393192" lvl="1" indent="0">
              <a:buNone/>
            </a:pPr>
            <a:r>
              <a:rPr lang="pl-PL" sz="2400" dirty="0"/>
              <a:t> Dzięki Waszym  prezentacjom wiesz:</a:t>
            </a:r>
          </a:p>
          <a:p>
            <a:r>
              <a:rPr lang="pl-PL" sz="2400" dirty="0"/>
              <a:t>Dowiedziałeś się co to jest ciasto zarabiane w naczyniu</a:t>
            </a:r>
          </a:p>
          <a:p>
            <a:r>
              <a:rPr lang="pl-PL" sz="2400" dirty="0"/>
              <a:t>Dowiedziałeś się jak duża jest różnorodność ciast</a:t>
            </a:r>
          </a:p>
          <a:p>
            <a:r>
              <a:rPr lang="pl-PL" sz="2400" dirty="0"/>
              <a:t>Dowiedziałeś się o wszechstronnym zastosowaniu</a:t>
            </a:r>
          </a:p>
          <a:p>
            <a:pPr marL="0" indent="0">
              <a:buNone/>
            </a:pPr>
            <a:r>
              <a:rPr lang="pl-PL" sz="2400" dirty="0"/>
              <a:t>     ciasta zarabianego w naczyniu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1248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57395C2-6F51-4907-BADA-AAE68451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18B44B0-75E0-4059-8FF9-94F7CC9E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412776"/>
            <a:ext cx="8964486" cy="4607024"/>
          </a:xfrm>
        </p:spPr>
        <p:txBody>
          <a:bodyPr/>
          <a:lstStyle/>
          <a:p>
            <a:r>
              <a:rPr lang="pl-PL" sz="2400" dirty="0"/>
              <a:t>Poznałeś asortyment ciast zarabianych w naczyniu</a:t>
            </a:r>
          </a:p>
          <a:p>
            <a:r>
              <a:rPr lang="pl-PL" sz="2400" dirty="0"/>
              <a:t>Poznałeś etapy sporządzania różnych ciast</a:t>
            </a:r>
          </a:p>
          <a:p>
            <a:r>
              <a:rPr lang="pl-PL" sz="2400" dirty="0"/>
              <a:t>Dowiedziałeś się jak przygotować kluski kładzione, kluski lane, kluski francuskie i półfrancuskie oraz ciasto naleśnikowe</a:t>
            </a:r>
          </a:p>
          <a:p>
            <a:r>
              <a:rPr lang="pl-PL" sz="2400" dirty="0"/>
              <a:t>Potrafisz przygotować, samodzielnie ciasta zarabiane w naczyniu</a:t>
            </a:r>
          </a:p>
          <a:p>
            <a:r>
              <a:rPr lang="pl-PL" sz="2400" dirty="0"/>
              <a:t>Nauczyliście się współpracować w grupie </a:t>
            </a:r>
          </a:p>
          <a:p>
            <a:r>
              <a:rPr lang="pl-PL" sz="2400" dirty="0"/>
              <a:t>Dowiedziałeś się jak za pomocą </a:t>
            </a:r>
            <a:r>
              <a:rPr lang="pl-PL" sz="2400" dirty="0" err="1"/>
              <a:t>internetu</a:t>
            </a:r>
            <a:r>
              <a:rPr lang="pl-PL" sz="2400" dirty="0"/>
              <a:t> znajdować receptury i wykorzystywać je w domu oraz dalszej pracy zawodowej jako kucharz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2540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10B6CA-014C-4845-AC88-738F2F4D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/>
          <a:lstStyle/>
          <a:p>
            <a:r>
              <a:rPr lang="pl-PL" dirty="0"/>
              <a:t>Poradnik dla nauczycieli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63629FD-4185-463E-851B-4E5EA7044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556792"/>
            <a:ext cx="8388422" cy="4463008"/>
          </a:xfrm>
        </p:spPr>
        <p:txBody>
          <a:bodyPr/>
          <a:lstStyle/>
          <a:p>
            <a:r>
              <a:rPr lang="pl-PL" sz="2400" dirty="0"/>
              <a:t>Uczniowie najlepiej jeśli dobiorą się sami w grupy                   2 osobowe. Należy zwrócić uwagę uczniom żeby przynajmniej jeden z nich miał odpowiedni program do wykonania prezentacji</a:t>
            </a:r>
          </a:p>
          <a:p>
            <a:r>
              <a:rPr lang="pl-PL" sz="2400" dirty="0"/>
              <a:t>Nauczyciel powinien dokładnie wyjaśnić temat zadania, na co uczniowie powinni zwrócić szczególną uwagę podczas pisania pracy. W części drugiej nauczyciel jest zobowiązany do przeprowadzenia krótkiego szkolenia bhp przed przystąpieniem do części praktycznej.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9721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E2C957-E3C7-4647-8BC7-E567C11C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79376"/>
          </a:xfrm>
        </p:spPr>
        <p:txBody>
          <a:bodyPr/>
          <a:lstStyle/>
          <a:p>
            <a:r>
              <a:rPr lang="pl-PL" dirty="0"/>
              <a:t>Poradnik dla nauczyciela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705AED9-6C2A-4F00-A5AE-D55C62CFF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28800"/>
            <a:ext cx="9601200" cy="4391000"/>
          </a:xfrm>
        </p:spPr>
        <p:txBody>
          <a:bodyPr>
            <a:normAutofit fontScale="92500" lnSpcReduction="10000"/>
          </a:bodyPr>
          <a:lstStyle/>
          <a:p>
            <a:r>
              <a:rPr lang="pl-PL" sz="2800" dirty="0"/>
              <a:t>Nauczyciel powinien przedstawić plusy i minusy korzystania z </a:t>
            </a:r>
            <a:r>
              <a:rPr lang="pl-PL" sz="2800" dirty="0" err="1"/>
              <a:t>internetu</a:t>
            </a:r>
            <a:r>
              <a:rPr lang="pl-PL" sz="2800" dirty="0"/>
              <a:t>, zwrócić szczególną uwagę na ewentualne zagrożenia i niebezpieczeństwa wynikające z korzystania z sieci.</a:t>
            </a:r>
          </a:p>
          <a:p>
            <a:r>
              <a:rPr lang="pl-PL" sz="2800" dirty="0"/>
              <a:t>Podczas omawiania tematu nauczyciel może pomóc uczniom wspólnie stworzyć roboczy plan pracy. . W celu uniknięcia błędów merytorycznych uczniowie powinni wspierać się podręcznikiem przedmiotowym</a:t>
            </a:r>
          </a:p>
          <a:p>
            <a:r>
              <a:rPr lang="pl-PL" sz="2800" dirty="0"/>
              <a:t>Czas wykonania projektu powinien być dostosowany do możliwości uczniów. Część teoretyczna (około 2 tygodni), część praktyczna powinna odbyć się w pracowni gastronomicznej i nie przekraczać 3 godzin zegarowych.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47612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E0BFF21C-0216-4CC1-8E79-6E3938F1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07368"/>
          </a:xfrm>
        </p:spPr>
        <p:txBody>
          <a:bodyPr/>
          <a:lstStyle/>
          <a:p>
            <a:r>
              <a:rPr lang="pl-PL" dirty="0"/>
              <a:t>Poradnik dla nauczycieli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F25D83FD-2C1D-4FA1-9A56-930D5997F5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Dobrze było by rozpowszechnić przygotowane receptury np. na stronie internetowej szkoły w specjalnej zakładce, zaproszenie kolegów i koleżanki oraz dyrekcję i nauczycieli na wspólną degustacje wykonanych potraw. </a:t>
            </a:r>
          </a:p>
          <a:p>
            <a:endParaRPr lang="pl-PL" sz="2400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2E7A623F-7B73-44B6-B475-ABCD28BD31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75413" y="1828801"/>
            <a:ext cx="4648200" cy="378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232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6237A7A8-CD82-408D-B534-1A5320AFC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Powodzenia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56BD1AF4-F74E-41E9-B5B8-5B86A855F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5266" y="1828800"/>
            <a:ext cx="629549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8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70A9641C-E82C-4341-B238-AC81DB990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476672"/>
            <a:ext cx="9601200" cy="1143000"/>
          </a:xfrm>
        </p:spPr>
        <p:txBody>
          <a:bodyPr/>
          <a:lstStyle/>
          <a:p>
            <a:r>
              <a:rPr lang="pl-PL" dirty="0"/>
              <a:t>Ciasta zarabiane w naczyniu,</a:t>
            </a:r>
            <a:br>
              <a:rPr lang="pl-PL" dirty="0"/>
            </a:br>
            <a:r>
              <a:rPr lang="pl-PL" dirty="0"/>
              <a:t>asortyment potraw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03DEF90-5B18-43C2-97F8-922640F9F0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Web Quest przeznaczony dla uczniów niesłyszących w ramach zajęć pracowni gastronomicznej dla klas I technikum gastronomicznego i szkoły zawodowej</a:t>
            </a:r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xmlns="" id="{0DEEDAB4-D923-47E5-A9DE-7A399365C0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75412" y="1828800"/>
            <a:ext cx="4907083" cy="3980975"/>
          </a:xfrm>
        </p:spPr>
      </p:pic>
    </p:spTree>
    <p:extLst>
      <p:ext uri="{BB962C8B-B14F-4D97-AF65-F5344CB8AC3E}">
        <p14:creationId xmlns:p14="http://schemas.microsoft.com/office/powerpoint/2010/main" xmlns="" val="186282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FC7E8DA-1315-4B17-A38F-0FD5317D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8" y="476672"/>
            <a:ext cx="9925746" cy="5543128"/>
          </a:xfrm>
        </p:spPr>
        <p:txBody>
          <a:bodyPr/>
          <a:lstStyle/>
          <a:p>
            <a:r>
              <a:rPr lang="pl-PL"/>
              <a:t>Projekt „</a:t>
            </a:r>
            <a:r>
              <a:rPr lang="pl-PL" b="0" i="0">
                <a:effectLst/>
              </a:rPr>
              <a:t>Innowacyjne narzędzia w edukacji zawodowej dla niesłyszących</a:t>
            </a:r>
            <a:r>
              <a:rPr lang="pl-PL"/>
              <a:t>” korzysta z dofinansowania otrzymanego od Islandii, Liechtensteinu i Norwegii w ramach funduszy EOG. </a:t>
            </a:r>
            <a:br>
              <a:rPr lang="pl-PL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8752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BDBA64F-8B39-45C9-BEA1-532488B88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07368"/>
          </a:xfrm>
        </p:spPr>
        <p:txBody>
          <a:bodyPr/>
          <a:lstStyle/>
          <a:p>
            <a:r>
              <a:rPr lang="pl-PL" dirty="0"/>
              <a:t>Spis treści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897D7F6C-C610-43BA-AEBC-BF64F85D1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842053"/>
            <a:ext cx="7668342" cy="3832448"/>
          </a:xfrm>
        </p:spPr>
        <p:txBody>
          <a:bodyPr/>
          <a:lstStyle/>
          <a:p>
            <a:r>
              <a:rPr lang="pl-PL" sz="2400" dirty="0"/>
              <a:t>Wprowadzenie</a:t>
            </a:r>
          </a:p>
          <a:p>
            <a:r>
              <a:rPr lang="pl-PL" sz="2400" dirty="0"/>
              <a:t> Zadania</a:t>
            </a:r>
          </a:p>
          <a:p>
            <a:r>
              <a:rPr lang="pl-PL" sz="2400" dirty="0"/>
              <a:t> Proces</a:t>
            </a:r>
          </a:p>
          <a:p>
            <a:r>
              <a:rPr lang="pl-PL" sz="2400" dirty="0"/>
              <a:t> Źródła</a:t>
            </a:r>
          </a:p>
          <a:p>
            <a:r>
              <a:rPr lang="pl-PL" sz="2400" dirty="0"/>
              <a:t> Ewaluacja</a:t>
            </a:r>
          </a:p>
          <a:p>
            <a:r>
              <a:rPr lang="pl-PL" sz="2400" dirty="0"/>
              <a:t> Konkluzja</a:t>
            </a:r>
          </a:p>
          <a:p>
            <a:r>
              <a:rPr lang="pl-PL" sz="2400" dirty="0"/>
              <a:t> Poradnik dla nauczyciela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0995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CB50442D-50B1-4FAB-AD20-54385534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Wprowadzenie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35A7FE03-F2F6-47FD-BE2E-616F936AD2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Witajcie młodzi kucharze !!!!</a:t>
            </a:r>
          </a:p>
          <a:p>
            <a:r>
              <a:rPr lang="pl-PL" dirty="0"/>
              <a:t>Czy lubicie naleśniki, kluseczki z owocami i jogurtem ?</a:t>
            </a:r>
          </a:p>
          <a:p>
            <a:r>
              <a:rPr lang="pl-PL" dirty="0"/>
              <a:t>Czy wiecie jakie są ciasta zarabiane w naczyniu ?</a:t>
            </a:r>
          </a:p>
          <a:p>
            <a:r>
              <a:rPr lang="pl-PL" dirty="0"/>
              <a:t>W jakich posiłkach podaje się kluseczki ?</a:t>
            </a:r>
          </a:p>
          <a:p>
            <a:r>
              <a:rPr lang="pl-PL" dirty="0"/>
              <a:t>Czy jesteście w stanie wymienić potrawy wyrabiane w naczyniu?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2DC94316-3301-4A12-97FC-64ED78D1A0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05513" y="1828800"/>
            <a:ext cx="51181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809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C6408B-C439-4988-BEEC-65A4D855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609128-2C93-44AB-9F23-601BD6215D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Każdy z Was na pewno jadł potrawy zarabiane w naczyniu, choć może o tym nie wiedział.</a:t>
            </a:r>
          </a:p>
          <a:p>
            <a:r>
              <a:rPr lang="pl-PL" dirty="0"/>
              <a:t> Jedliście na pewno kluseczki lub naleśniki na śniadanie, obiad, kolację a może na podwieczorek. </a:t>
            </a:r>
          </a:p>
          <a:p>
            <a:r>
              <a:rPr lang="pl-PL" dirty="0"/>
              <a:t>Czy w Waszym domu sporządza się potrawy zarabiane w naczyniu? </a:t>
            </a:r>
          </a:p>
          <a:p>
            <a:r>
              <a:rPr lang="pl-PL" dirty="0"/>
              <a:t> Jakie są Twoje ulubione naleśniki na słodko czy na słono?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B43D8EE6-57D0-4EB6-8218-C4D8D4FA9E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75413" y="2133290"/>
            <a:ext cx="4648200" cy="358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98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347CA2-C0E1-414D-87E6-947348E2F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07368"/>
          </a:xfrm>
        </p:spPr>
        <p:txBody>
          <a:bodyPr/>
          <a:lstStyle/>
          <a:p>
            <a:pPr algn="ctr"/>
            <a:r>
              <a:rPr lang="pl-PL" dirty="0"/>
              <a:t>Zadanie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240731F-B470-41DA-85A7-187DC982B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2" y="1628800"/>
            <a:ext cx="5102354" cy="4536504"/>
          </a:xfrm>
        </p:spPr>
        <p:txBody>
          <a:bodyPr>
            <a:normAutofit/>
          </a:bodyPr>
          <a:lstStyle/>
          <a:p>
            <a:r>
              <a:rPr lang="pl-PL" sz="2400" dirty="0"/>
              <a:t>Wasze zadanie będzie składało się z dwóch części:</a:t>
            </a:r>
          </a:p>
          <a:p>
            <a:pPr algn="ctr"/>
            <a:r>
              <a:rPr lang="pl-PL" sz="2400" dirty="0"/>
              <a:t>Części teoretycznej dotyczącej wykonania prezentacji w PowerPoint  </a:t>
            </a:r>
          </a:p>
          <a:p>
            <a:pPr marL="0" indent="0" algn="ctr">
              <a:buNone/>
            </a:pPr>
            <a:r>
              <a:rPr lang="pl-PL" sz="2400" dirty="0"/>
              <a:t>na temat: „</a:t>
            </a:r>
            <a:r>
              <a:rPr lang="pl-PL" sz="2400" b="1" dirty="0"/>
              <a:t>Ciasta zarabiane w naczyniu,</a:t>
            </a:r>
            <a:br>
              <a:rPr lang="pl-PL" sz="2400" b="1" dirty="0"/>
            </a:br>
            <a:r>
              <a:rPr lang="pl-PL" sz="2400" b="1" dirty="0"/>
              <a:t>asortyment potraw</a:t>
            </a:r>
            <a:r>
              <a:rPr lang="pl-PL" sz="2400" dirty="0"/>
              <a:t>”</a:t>
            </a:r>
          </a:p>
          <a:p>
            <a:pPr algn="ctr"/>
            <a:r>
              <a:rPr lang="pl-PL" sz="2400" dirty="0"/>
              <a:t>Części praktycznej- polegającej na wykonaniu potraw zarabianych w naczyniu </a:t>
            </a:r>
          </a:p>
          <a:p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564782C8-5F39-4EBC-9E5F-091531A316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81750" y="1628800"/>
            <a:ext cx="5386711" cy="392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931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82DBDBE1-07BD-4D20-9090-6DB53ED3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35360"/>
          </a:xfrm>
        </p:spPr>
        <p:txBody>
          <a:bodyPr/>
          <a:lstStyle/>
          <a:p>
            <a:pPr algn="ctr"/>
            <a:r>
              <a:rPr lang="pl-PL" dirty="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485D04C-CD04-4605-A224-33DE0108A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Proces przygotowania pierwszej części zadania:</a:t>
            </a:r>
          </a:p>
          <a:p>
            <a:r>
              <a:rPr lang="pl-PL" sz="2800" dirty="0"/>
              <a:t> Zadanie to będziecie wykonywać w parach, Waszym celem będzie przygotowanie prezentacji multimedialnej.</a:t>
            </a:r>
          </a:p>
          <a:p>
            <a:r>
              <a:rPr lang="pl-PL" sz="2800" dirty="0"/>
              <a:t>Każda prezentacja ma zawierać: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800" dirty="0"/>
              <a:t>Imię i nazwisko autorów prezentacji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800" dirty="0"/>
              <a:t>Temat prezentacji 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299270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542882C-5E96-4E45-8C53-49074799B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79376"/>
          </a:xfrm>
        </p:spPr>
        <p:txBody>
          <a:bodyPr/>
          <a:lstStyle/>
          <a:p>
            <a:pPr algn="ctr"/>
            <a:r>
              <a:rPr lang="pl-PL" dirty="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50A386C-BC53-4472-B74B-846D21FFD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412776"/>
            <a:ext cx="9601200" cy="4607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Najważniejsze zagadnienia dotyczące omawianego tematu:</a:t>
            </a:r>
          </a:p>
          <a:p>
            <a:r>
              <a:rPr lang="pl-PL" sz="2800" dirty="0"/>
              <a:t>Jaki jest asortyment ciast zarabianych w naczyniu ?</a:t>
            </a:r>
          </a:p>
          <a:p>
            <a:r>
              <a:rPr lang="pl-PL" sz="2800" dirty="0"/>
              <a:t>Przedstaw techniki sporządzania ciasta kluskowego, kładzionego, francuskiego i półfrancuskiego oraz naleśnikowego.</a:t>
            </a:r>
          </a:p>
          <a:p>
            <a:r>
              <a:rPr lang="pl-PL" sz="2800" dirty="0"/>
              <a:t>Jakie są sposoby składania naleśników ?</a:t>
            </a:r>
          </a:p>
          <a:p>
            <a:r>
              <a:rPr lang="pl-PL" sz="2800" dirty="0"/>
              <a:t>Jakie zastosowanie mają ciasta zarabiane w naczyniu? </a:t>
            </a:r>
          </a:p>
          <a:p>
            <a:r>
              <a:rPr lang="pl-PL" sz="2800" dirty="0"/>
              <a:t>Przygotuj 5 receptur na potrawy z ciasta. 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426692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7368990-A4BA-4AB7-A50A-9D085F26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63352"/>
          </a:xfrm>
        </p:spPr>
        <p:txBody>
          <a:bodyPr/>
          <a:lstStyle/>
          <a:p>
            <a:pPr algn="ctr"/>
            <a:r>
              <a:rPr lang="pl-PL" dirty="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0E585CB-C85A-48B8-9FC7-361EFD4B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340768"/>
            <a:ext cx="9601200" cy="4679032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Proces przygotowania drugiej części zadania:</a:t>
            </a:r>
          </a:p>
          <a:p>
            <a:r>
              <a:rPr lang="pl-PL" sz="2400" dirty="0"/>
              <a:t>Zadanie to będziecie wykonywać w parach, waszym celem będzie wybranie z prezentacji multimedialnej, dwóch receptur na potrawy  i wykonanie ich w pracowni gastronomicznej.</a:t>
            </a:r>
          </a:p>
          <a:p>
            <a:r>
              <a:rPr lang="pl-PL" sz="2400" dirty="0"/>
              <a:t>W tym celu musicie: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Wybrać 2 receptury z prezentacji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Przygotować zapotrzebowanie na surowce na 3 </a:t>
            </a:r>
            <a:r>
              <a:rPr lang="pl-PL" sz="2400" dirty="0" err="1"/>
              <a:t>porcjie</a:t>
            </a:r>
            <a:r>
              <a:rPr lang="pl-PL" sz="2400" dirty="0"/>
              <a:t> potraw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Przygotować niezbędny sprzęt do wykonania ćwiczenia 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Wykonać ćwiczenie zgodnie z zasadami HACCP </a:t>
            </a:r>
          </a:p>
          <a:p>
            <a:pPr marL="850392" lvl="1" indent="-457200">
              <a:buAutoNum type="arabicPeriod"/>
            </a:pPr>
            <a:r>
              <a:rPr lang="pl-PL" sz="2400" dirty="0"/>
              <a:t>Przeprowadzić prezentację i degustację potraw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9235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kwarela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10793117_TF02886637_TF02886637.potx" id="{3A0D9524-68D2-4621-BA1D-4EAE25E227FF}" vid="{2CDE80DB-0C1F-4BD7-AE6F-EF8038EB2202}"/>
    </a:ext>
  </a:extLst>
</a:theme>
</file>

<file path=ppt/theme/theme2.xml><?xml version="1.0" encoding="utf-8"?>
<a:theme xmlns:a="http://schemas.openxmlformats.org/drawingml/2006/main" name="Motyw pakietu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akwarelowa (panoramiczna)</Template>
  <TotalTime>815</TotalTime>
  <Words>935</Words>
  <Application>Microsoft Office PowerPoint</Application>
  <PresentationFormat>Niestandardowy</PresentationFormat>
  <Paragraphs>136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Akwarela_16x9</vt:lpstr>
      <vt:lpstr>Ciasta zarabiane  w naczyniu</vt:lpstr>
      <vt:lpstr>Ciasta zarabiane w naczyniu, asortyment potraw</vt:lpstr>
      <vt:lpstr>Spis treści </vt:lpstr>
      <vt:lpstr>Wprowadzenie </vt:lpstr>
      <vt:lpstr>Wprowadzenie </vt:lpstr>
      <vt:lpstr>Zadanie </vt:lpstr>
      <vt:lpstr>Proces </vt:lpstr>
      <vt:lpstr>Proces </vt:lpstr>
      <vt:lpstr>Proces </vt:lpstr>
      <vt:lpstr>Źródła </vt:lpstr>
      <vt:lpstr>Ewaluacja części I teoretycznej </vt:lpstr>
      <vt:lpstr>Ewaluacja części II praktycznej </vt:lpstr>
      <vt:lpstr>Ewaluacja - ocena</vt:lpstr>
      <vt:lpstr>Konkluzja </vt:lpstr>
      <vt:lpstr>Konkluzja </vt:lpstr>
      <vt:lpstr>Poradnik dla nauczycieli</vt:lpstr>
      <vt:lpstr>Poradnik dla nauczyciela </vt:lpstr>
      <vt:lpstr>Poradnik dla nauczycieli</vt:lpstr>
      <vt:lpstr>Powodzenia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Ciasta zarabiane  w naczyniu</dc:title>
  <dc:creator>Danusia</dc:creator>
  <cp:lastModifiedBy>Konrad1</cp:lastModifiedBy>
  <cp:revision>22</cp:revision>
  <dcterms:created xsi:type="dcterms:W3CDTF">2020-08-19T16:12:42Z</dcterms:created>
  <dcterms:modified xsi:type="dcterms:W3CDTF">2021-08-29T10:30:16Z</dcterms:modified>
</cp:coreProperties>
</file>